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64" r:id="rId5"/>
    <p:sldId id="259" r:id="rId6"/>
    <p:sldId id="260" r:id="rId7"/>
    <p:sldId id="265" r:id="rId8"/>
    <p:sldId id="261" r:id="rId9"/>
    <p:sldId id="262" r:id="rId10"/>
    <p:sldId id="266" r:id="rId11"/>
    <p:sldId id="267" r:id="rId1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3" d="100"/>
          <a:sy n="53" d="100"/>
        </p:scale>
        <p:origin x="798" y="96"/>
      </p:cViewPr>
      <p:guideLst/>
    </p:cSldViewPr>
  </p:slideViewPr>
  <p:notesTextViewPr>
    <p:cViewPr>
      <p:scale>
        <a:sx n="3" d="2"/>
        <a:sy n="3" d="2"/>
      </p:scale>
      <p:origin x="0" y="-5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"/>
          <p:cNvSpPr>
            <a:spLocks noGrp="1"/>
          </p:cNvSpPr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Image"/>
          <p:cNvSpPr>
            <a:spLocks noGrp="1"/>
          </p:cNvSpPr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Image"/>
          <p:cNvSpPr>
            <a:spLocks noGrp="1"/>
          </p:cNvSpPr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>
            <a:spLocks noGrp="1"/>
          </p:cNvSpPr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>
            <a:spLocks noGrp="1"/>
          </p:cNvSpPr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23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>
            <a:spLocks noGrp="1"/>
          </p:cNvSpPr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660384004_1290x1720.jpg"/>
          <p:cNvSpPr>
            <a:spLocks noGrp="1"/>
          </p:cNvSpPr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89" name="Agenda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Agenda Subtitle</a:t>
            </a:r>
          </a:p>
        </p:txBody>
      </p:sp>
      <p:sp>
        <p:nvSpPr>
          <p:cNvPr id="90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&lt;Team number&gt; &lt;Add all team member names here&gt;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rmAutofit lnSpcReduction="10000"/>
          </a:bodyPr>
          <a:lstStyle/>
          <a:p>
            <a:r>
              <a:rPr lang="en-US" dirty="0"/>
              <a:t>Team 8: Krishna Suhagiya </a:t>
            </a:r>
            <a:endParaRPr dirty="0"/>
          </a:p>
        </p:txBody>
      </p:sp>
      <p:sp>
        <p:nvSpPr>
          <p:cNvPr id="152" name="ECEN 5823 Spring 202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ECEN 5823 Spring 2024</a:t>
            </a:r>
          </a:p>
        </p:txBody>
      </p:sp>
      <p:sp>
        <p:nvSpPr>
          <p:cNvPr id="153" name="University of Colorado, Boulder…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718184">
              <a:defRPr sz="4785"/>
            </a:pPr>
            <a:r>
              <a:rPr dirty="0"/>
              <a:t>University of Colorado, Boulder</a:t>
            </a:r>
          </a:p>
          <a:p>
            <a:pPr defTabSz="718184">
              <a:defRPr sz="4785"/>
            </a:pPr>
            <a:r>
              <a:rPr dirty="0"/>
              <a:t>IoT Embedded Firmware : Course Project Proof-of-Concept Demonstration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5F8A71-3890-25EA-7A46-DFF9E87B12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Demonstrate Your Project">
            <a:extLst>
              <a:ext uri="{FF2B5EF4-FFF2-40B4-BE49-F238E27FC236}">
                <a16:creationId xmlns:a16="http://schemas.microsoft.com/office/drawing/2014/main" id="{500C8579-4CF7-08A2-CF85-6782949EBE5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Energy Profiler Screenshot</a:t>
            </a:r>
            <a:endParaRPr dirty="0"/>
          </a:p>
        </p:txBody>
      </p:sp>
      <p:sp>
        <p:nvSpPr>
          <p:cNvPr id="171" name="&lt;each team member is required to present/explain/demo a portion of the project&gt;…">
            <a:extLst>
              <a:ext uri="{FF2B5EF4-FFF2-40B4-BE49-F238E27FC236}">
                <a16:creationId xmlns:a16="http://schemas.microsoft.com/office/drawing/2014/main" id="{0B7AF30E-EEFF-FC23-538C-295C9ED284E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124007" y="2567619"/>
            <a:ext cx="20135986" cy="9936897"/>
          </a:xfrm>
          <a:prstGeom prst="rect">
            <a:avLst/>
          </a:prstGeom>
        </p:spPr>
        <p:txBody>
          <a:bodyPr/>
          <a:lstStyle/>
          <a:p>
            <a:pPr marL="0" indent="0" defTabSz="2292038">
              <a:spcBef>
                <a:spcPts val="4200"/>
              </a:spcBef>
              <a:buNone/>
              <a:defRPr sz="4512"/>
            </a:pP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5F79947-FA3F-3D88-F333-829A7E9249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4007" y="2567618"/>
            <a:ext cx="20135985" cy="9936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843675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F8E565-A36C-EC8A-5657-67DE463F5D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3620" y="5116830"/>
            <a:ext cx="21971000" cy="302133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0000" dirty="0"/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1819148301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Overview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Overview</a:t>
            </a:r>
          </a:p>
        </p:txBody>
      </p:sp>
      <p:sp>
        <p:nvSpPr>
          <p:cNvPr id="156" name="&lt;Note: the presentation of these slides shall be done live - exceptions can be granted for distance students&gt;…"/>
          <p:cNvSpPr txBox="1">
            <a:spLocks noGrp="1"/>
          </p:cNvSpPr>
          <p:nvPr>
            <p:ph type="body" idx="1"/>
          </p:nvPr>
        </p:nvSpPr>
        <p:spPr>
          <a:xfrm>
            <a:off x="1206500" y="4169664"/>
            <a:ext cx="21971000" cy="641908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Option 1</a:t>
            </a:r>
          </a:p>
          <a:p>
            <a:r>
              <a:rPr lang="en-US" dirty="0"/>
              <a:t>Smart Light Monitoring</a:t>
            </a:r>
          </a:p>
          <a:p>
            <a:pPr lvl="1">
              <a:spcBef>
                <a:spcPts val="1800"/>
              </a:spcBef>
            </a:pPr>
            <a:r>
              <a:rPr lang="en-US" dirty="0"/>
              <a:t>A BLE-based system using a SiLabs </a:t>
            </a:r>
            <a:r>
              <a:rPr lang="en-US" dirty="0" err="1"/>
              <a:t>BlueGecko</a:t>
            </a:r>
            <a:r>
              <a:rPr lang="en-US" dirty="0"/>
              <a:t> board with an ADC based ambient light sensor and button. </a:t>
            </a:r>
          </a:p>
          <a:p>
            <a:pPr lvl="1">
              <a:spcBef>
                <a:spcPts val="1800"/>
              </a:spcBef>
            </a:pPr>
            <a:r>
              <a:rPr lang="en-US" dirty="0"/>
              <a:t>Implements two encrypted GATT services and uses numerical pairing for secure communication. </a:t>
            </a:r>
          </a:p>
          <a:p>
            <a:pPr lvl="1">
              <a:spcBef>
                <a:spcPts val="1800"/>
              </a:spcBef>
            </a:pPr>
            <a:r>
              <a:rPr lang="en-US" dirty="0"/>
              <a:t>The button is used for passkey confirmation and basic interaction.</a:t>
            </a:r>
            <a:endParaRPr dirty="0"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Requirement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Requirements</a:t>
            </a:r>
          </a:p>
        </p:txBody>
      </p:sp>
      <p:sp>
        <p:nvSpPr>
          <p:cNvPr id="159" name="&lt;discuss/describe the most important high-level requirements in 1 slide&gt;…"/>
          <p:cNvSpPr txBox="1">
            <a:spLocks noGrp="1"/>
          </p:cNvSpPr>
          <p:nvPr>
            <p:ph type="body" idx="1"/>
          </p:nvPr>
        </p:nvSpPr>
        <p:spPr>
          <a:xfrm>
            <a:off x="1206500" y="3291840"/>
            <a:ext cx="21971000" cy="9212676"/>
          </a:xfrm>
          <a:prstGeom prst="rect">
            <a:avLst/>
          </a:prstGeom>
        </p:spPr>
        <p:txBody>
          <a:bodyPr>
            <a:normAutofit fontScale="85000" lnSpcReduction="20000"/>
          </a:bodyPr>
          <a:lstStyle/>
          <a:p>
            <a:pPr algn="l"/>
            <a:endParaRPr lang="en-US" sz="1800" b="0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r>
              <a:rPr lang="en-US" sz="5200" dirty="0"/>
              <a:t>The product shall measure ambient light levels using the TEMT 6000 ambient light sensor. </a:t>
            </a:r>
          </a:p>
          <a:p>
            <a:pPr>
              <a:lnSpc>
                <a:spcPct val="110000"/>
              </a:lnSpc>
            </a:pPr>
            <a:r>
              <a:rPr lang="en-US" sz="5200" dirty="0"/>
              <a:t>The product shall broadcast BLE advertisement packets periodically. </a:t>
            </a:r>
          </a:p>
          <a:p>
            <a:pPr>
              <a:lnSpc>
                <a:spcPct val="110000"/>
              </a:lnSpc>
            </a:pPr>
            <a:r>
              <a:rPr lang="en-US" sz="5200" dirty="0"/>
              <a:t>The product shall allow the Si Connect app to establish a secure connection using BLE numerical pairing. </a:t>
            </a:r>
          </a:p>
          <a:p>
            <a:pPr>
              <a:lnSpc>
                <a:spcPct val="110000"/>
              </a:lnSpc>
            </a:pPr>
            <a:r>
              <a:rPr lang="en-US" sz="5200" dirty="0"/>
              <a:t>The product shall expose a custom GATT service with a characteristic that notifies the client with light level percentage. </a:t>
            </a:r>
          </a:p>
          <a:p>
            <a:pPr>
              <a:lnSpc>
                <a:spcPct val="110000"/>
              </a:lnSpc>
            </a:pPr>
            <a:r>
              <a:rPr lang="en-US" sz="5200" dirty="0"/>
              <a:t>The product shall display current light levels and button state on an onboard LCD. </a:t>
            </a:r>
          </a:p>
          <a:p>
            <a:pPr>
              <a:lnSpc>
                <a:spcPct val="110000"/>
              </a:lnSpc>
            </a:pPr>
            <a:r>
              <a:rPr lang="en-US" sz="5200" dirty="0"/>
              <a:t>The product shall operate in EM2 (Energy Mode 2) for low-power operation when idle. 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E0358-DFC9-52D1-BBAD-ADE2690D0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Block Diagram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6FD7AC-27F6-98CA-50B0-0577574BDA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657664" y="2779776"/>
            <a:ext cx="14517522" cy="985672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63581661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Hardware Block Diagram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Hardware Block Diagram</a:t>
            </a:r>
          </a:p>
        </p:txBody>
      </p:sp>
      <p:sp>
        <p:nvSpPr>
          <p:cNvPr id="162" name="&lt;show your hardware block diagram&gt;…"/>
          <p:cNvSpPr txBox="1">
            <a:spLocks noGrp="1"/>
          </p:cNvSpPr>
          <p:nvPr>
            <p:ph type="body" idx="1"/>
          </p:nvPr>
        </p:nvSpPr>
        <p:spPr>
          <a:xfrm>
            <a:off x="1206500" y="3529584"/>
            <a:ext cx="21971000" cy="8974932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Key Components</a:t>
            </a:r>
          </a:p>
          <a:p>
            <a:pPr lvl="1">
              <a:spcBef>
                <a:spcPts val="1200"/>
              </a:spcBef>
            </a:pPr>
            <a:r>
              <a:rPr lang="en-US" dirty="0"/>
              <a:t>Ambient Light Sensor (Manufacturer Part Number: TEMT6000)</a:t>
            </a:r>
          </a:p>
          <a:p>
            <a:pPr lvl="2">
              <a:spcBef>
                <a:spcPts val="600"/>
              </a:spcBef>
            </a:pPr>
            <a:r>
              <a:rPr lang="en-US" sz="4000" dirty="0"/>
              <a:t>Senses ambient light intensity</a:t>
            </a:r>
          </a:p>
          <a:p>
            <a:pPr lvl="2">
              <a:spcBef>
                <a:spcPts val="600"/>
              </a:spcBef>
            </a:pPr>
            <a:r>
              <a:rPr lang="en-US" sz="4000" dirty="0"/>
              <a:t>Analog phototransistor; outputs voltage proportional to light level</a:t>
            </a:r>
          </a:p>
          <a:p>
            <a:pPr marL="609600" lvl="1" indent="0">
              <a:spcBef>
                <a:spcPts val="600"/>
              </a:spcBef>
              <a:buNone/>
            </a:pPr>
            <a:endParaRPr lang="en-US" sz="1000" dirty="0"/>
          </a:p>
          <a:p>
            <a:pPr lvl="1">
              <a:spcBef>
                <a:spcPts val="1200"/>
              </a:spcBef>
            </a:pPr>
            <a:r>
              <a:rPr lang="en-US" dirty="0"/>
              <a:t>SiLabs </a:t>
            </a:r>
            <a:r>
              <a:rPr lang="en-US" dirty="0" err="1"/>
              <a:t>BlueGecko</a:t>
            </a:r>
            <a:r>
              <a:rPr lang="en-US" dirty="0"/>
              <a:t> (EFR32BG22)</a:t>
            </a:r>
          </a:p>
          <a:p>
            <a:pPr lvl="2">
              <a:spcBef>
                <a:spcPts val="600"/>
              </a:spcBef>
            </a:pPr>
            <a:r>
              <a:rPr lang="en-US" sz="4000" dirty="0"/>
              <a:t>Core controller with BLE support</a:t>
            </a:r>
          </a:p>
          <a:p>
            <a:pPr lvl="2">
              <a:spcBef>
                <a:spcPts val="600"/>
              </a:spcBef>
            </a:pPr>
            <a:r>
              <a:rPr lang="en-US" sz="4000" dirty="0"/>
              <a:t>Reads analog light levels, manages BLE GATT services, and handles security</a:t>
            </a:r>
          </a:p>
          <a:p>
            <a:pPr lvl="2">
              <a:spcBef>
                <a:spcPts val="600"/>
              </a:spcBef>
            </a:pPr>
            <a:r>
              <a:rPr lang="en-US" sz="4000" dirty="0"/>
              <a:t>Used for passkey confirmation during numerical pairing</a:t>
            </a:r>
          </a:p>
          <a:p>
            <a:pPr marL="609600" lvl="1" indent="0">
              <a:spcBef>
                <a:spcPts val="600"/>
              </a:spcBef>
              <a:buNone/>
            </a:pPr>
            <a:endParaRPr lang="en-US" sz="1000" dirty="0"/>
          </a:p>
          <a:p>
            <a:pPr lvl="1">
              <a:spcBef>
                <a:spcPts val="1200"/>
              </a:spcBef>
            </a:pPr>
            <a:r>
              <a:rPr lang="en-US" dirty="0"/>
              <a:t>Button (GPIO Input)</a:t>
            </a:r>
          </a:p>
          <a:p>
            <a:pPr lvl="2">
              <a:spcBef>
                <a:spcPts val="600"/>
              </a:spcBef>
            </a:pPr>
            <a:r>
              <a:rPr lang="en-US" sz="4000" dirty="0"/>
              <a:t>Supports basic user interactions</a:t>
            </a:r>
            <a:endParaRPr sz="4000" dirty="0"/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&lt;block diagram/flowchart/UML&gt;…"/>
          <p:cNvSpPr txBox="1">
            <a:spLocks noGrp="1"/>
          </p:cNvSpPr>
          <p:nvPr>
            <p:ph type="body" sz="half" idx="1"/>
          </p:nvPr>
        </p:nvSpPr>
        <p:spPr>
          <a:xfrm>
            <a:off x="1206500" y="4248504"/>
            <a:ext cx="13666496" cy="8387996"/>
          </a:xfrm>
        </p:spPr>
        <p:txBody>
          <a:bodyPr>
            <a:normAutofit/>
          </a:bodyPr>
          <a:lstStyle/>
          <a:p>
            <a:r>
              <a:rPr lang="en-US" dirty="0"/>
              <a:t>GATT Services</a:t>
            </a:r>
          </a:p>
          <a:p>
            <a:pPr marL="0" indent="0">
              <a:buNone/>
            </a:pPr>
            <a:r>
              <a:rPr dirty="0"/>
              <a:t> </a:t>
            </a:r>
          </a:p>
        </p:txBody>
      </p:sp>
      <p:pic>
        <p:nvPicPr>
          <p:cNvPr id="2" name="Picture 1" descr="A diagram of a flowchart&#10;&#10;AI-generated content may be incorrect.">
            <a:extLst>
              <a:ext uri="{FF2B5EF4-FFF2-40B4-BE49-F238E27FC236}">
                <a16:creationId xmlns:a16="http://schemas.microsoft.com/office/drawing/2014/main" id="{639EC4A8-C5C3-C493-A60E-F982000BD1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5310919" y="449983"/>
            <a:ext cx="7015681" cy="12362433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Software &lt;2 slides max&gt;"/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9779000" cy="1435100"/>
          </a:xfrm>
        </p:spPr>
        <p:txBody>
          <a:bodyPr>
            <a:normAutofit/>
          </a:bodyPr>
          <a:lstStyle/>
          <a:p>
            <a:r>
              <a:rPr dirty="0"/>
              <a:t>Software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A584D6-CFDB-B9A6-8E04-FD5763556E56}"/>
              </a:ext>
            </a:extLst>
          </p:cNvPr>
          <p:cNvSpPr txBox="1"/>
          <p:nvPr/>
        </p:nvSpPr>
        <p:spPr>
          <a:xfrm>
            <a:off x="16154400" y="12913658"/>
            <a:ext cx="5029200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3200" dirty="0">
                <a:solidFill>
                  <a:srgbClr val="000000"/>
                </a:solidFill>
              </a:rPr>
              <a:t>Flow Chart</a:t>
            </a:r>
            <a:endParaRPr kumimoji="0" lang="en-US" sz="320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F2797EF-83E6-CB59-1B9A-1CC0C30D62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6613415"/>
              </p:ext>
            </p:extLst>
          </p:nvPr>
        </p:nvGraphicFramePr>
        <p:xfrm>
          <a:off x="1331843" y="5612658"/>
          <a:ext cx="13480947" cy="4876800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5100638">
                  <a:extLst>
                    <a:ext uri="{9D8B030D-6E8A-4147-A177-3AD203B41FA5}">
                      <a16:colId xmlns:a16="http://schemas.microsoft.com/office/drawing/2014/main" val="2656469088"/>
                    </a:ext>
                  </a:extLst>
                </a:gridCol>
                <a:gridCol w="4122876">
                  <a:extLst>
                    <a:ext uri="{9D8B030D-6E8A-4147-A177-3AD203B41FA5}">
                      <a16:colId xmlns:a16="http://schemas.microsoft.com/office/drawing/2014/main" val="2308910728"/>
                    </a:ext>
                  </a:extLst>
                </a:gridCol>
                <a:gridCol w="1530626">
                  <a:extLst>
                    <a:ext uri="{9D8B030D-6E8A-4147-A177-3AD203B41FA5}">
                      <a16:colId xmlns:a16="http://schemas.microsoft.com/office/drawing/2014/main" val="324916686"/>
                    </a:ext>
                  </a:extLst>
                </a:gridCol>
                <a:gridCol w="2726807">
                  <a:extLst>
                    <a:ext uri="{9D8B030D-6E8A-4147-A177-3AD203B41FA5}">
                      <a16:colId xmlns:a16="http://schemas.microsoft.com/office/drawing/2014/main" val="2788410511"/>
                    </a:ext>
                  </a:extLst>
                </a:gridCol>
              </a:tblGrid>
              <a:tr h="919645">
                <a:tc>
                  <a:txBody>
                    <a:bodyPr/>
                    <a:lstStyle/>
                    <a:p>
                      <a:pPr marL="0" marR="0">
                        <a:buNone/>
                      </a:pPr>
                      <a:r>
                        <a:rPr lang="de-DE" sz="320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GATT Service Name</a:t>
                      </a:r>
                      <a:endParaRPr lang="en-US" sz="320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Arial Unicode MS"/>
                        <a:cs typeface="Arial Unicode M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>
                        <a:buNone/>
                      </a:pPr>
                      <a:r>
                        <a:rPr lang="de-DE" sz="320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Characteristic ID</a:t>
                      </a:r>
                      <a:endParaRPr lang="en-US" sz="320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Arial Unicode MS"/>
                        <a:cs typeface="Arial Unicode M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>
                        <a:buNone/>
                      </a:pPr>
                      <a:r>
                        <a:rPr lang="de-DE" sz="320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Length</a:t>
                      </a:r>
                      <a:r>
                        <a:rPr lang="de-DE" sz="320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 (Bytes)</a:t>
                      </a:r>
                      <a:endParaRPr lang="en-US" sz="320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Arial Unicode MS"/>
                        <a:cs typeface="Arial Unicode M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>
                        <a:buNone/>
                      </a:pPr>
                      <a:r>
                        <a:rPr lang="de-DE" sz="320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Characteristic UUID</a:t>
                      </a:r>
                      <a:endParaRPr lang="en-US" sz="320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Arial Unicode MS"/>
                        <a:cs typeface="Arial Unicode MS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465736064"/>
                  </a:ext>
                </a:extLst>
              </a:tr>
              <a:tr h="1067707">
                <a:tc>
                  <a:txBody>
                    <a:bodyPr/>
                    <a:lstStyle/>
                    <a:p>
                      <a:pPr marL="0" marR="0">
                        <a:buNone/>
                      </a:pPr>
                      <a:r>
                        <a:rPr lang="de-DE" sz="320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ECEN5823 Light Level Test</a:t>
                      </a:r>
                      <a:endParaRPr lang="en-US" sz="320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Arial Unicode MS"/>
                        <a:cs typeface="Arial Unicode M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>
                        <a:buNone/>
                      </a:pPr>
                      <a:r>
                        <a:rPr lang="de-DE" sz="320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light_level_percentage</a:t>
                      </a:r>
                      <a:endParaRPr lang="en-US" sz="320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Arial Unicode MS"/>
                        <a:cs typeface="Arial Unicode M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>
                        <a:buNone/>
                      </a:pPr>
                      <a:r>
                        <a:rPr lang="de-DE" sz="320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1</a:t>
                      </a:r>
                      <a:endParaRPr lang="en-US" sz="320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Arial Unicode MS"/>
                        <a:cs typeface="Arial Unicode M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b="0" i="0" u="none" strike="noStrike" cap="none" spc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 Neue"/>
                        </a:rPr>
                        <a:t>00000004-058f-49af-b3f8-5d8b4f7f885f</a:t>
                      </a: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718843398"/>
                  </a:ext>
                </a:extLst>
              </a:tr>
              <a:tr h="721666">
                <a:tc>
                  <a:txBody>
                    <a:bodyPr/>
                    <a:lstStyle/>
                    <a:p>
                      <a:pPr marL="0" marR="0">
                        <a:buNone/>
                      </a:pPr>
                      <a:r>
                        <a:rPr lang="de-DE" sz="320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ECEN5823 Encryption Test</a:t>
                      </a:r>
                      <a:endParaRPr lang="en-US" sz="320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Arial Unicode MS"/>
                        <a:cs typeface="Arial Unicode M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>
                        <a:buNone/>
                      </a:pPr>
                      <a:r>
                        <a:rPr lang="de-DE" sz="320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button_state</a:t>
                      </a:r>
                      <a:endParaRPr lang="en-US" sz="320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Arial Unicode MS"/>
                        <a:cs typeface="Arial Unicode M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>
                        <a:buNone/>
                      </a:pPr>
                      <a:r>
                        <a:rPr lang="de-DE" sz="320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1</a:t>
                      </a:r>
                      <a:endParaRPr lang="en-US" sz="320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Arial Unicode MS"/>
                        <a:cs typeface="Arial Unicode M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320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00000002-38c8-433e-87ec-652a2d136289</a:t>
                      </a:r>
                      <a:endParaRPr lang="en-US" sz="320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Arial Unicode MS"/>
                        <a:cs typeface="Arial Unicode MS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463159560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BD78B4-84B2-FDC4-440B-8B001A3F80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Text Placeholder 1">
            <a:extLst>
              <a:ext uri="{FF2B5EF4-FFF2-40B4-BE49-F238E27FC236}">
                <a16:creationId xmlns:a16="http://schemas.microsoft.com/office/drawing/2014/main" id="{6AADEA66-177A-4E57-00D1-A671A9BC4CE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279918" y="2237970"/>
            <a:ext cx="9779000" cy="934780"/>
          </a:xfrm>
        </p:spPr>
        <p:txBody>
          <a:bodyPr/>
          <a:lstStyle/>
          <a:p>
            <a:pPr marL="609600" indent="-609600" defTabSz="2438338">
              <a:lnSpc>
                <a:spcPct val="90000"/>
              </a:lnSpc>
              <a:spcBef>
                <a:spcPts val="4500"/>
              </a:spcBef>
              <a:buSzPct val="123000"/>
              <a:buFontTx/>
              <a:buChar char="•"/>
            </a:pPr>
            <a:r>
              <a:rPr lang="en-US" sz="4800" b="0" dirty="0"/>
              <a:t>Data Types</a:t>
            </a:r>
            <a:endParaRPr lang="en-US" dirty="0"/>
          </a:p>
        </p:txBody>
      </p:sp>
      <p:pic>
        <p:nvPicPr>
          <p:cNvPr id="4" name="Picture 3" descr="A diagram of a computer program&#10;&#10;AI-generated content may be incorrect.">
            <a:extLst>
              <a:ext uri="{FF2B5EF4-FFF2-40B4-BE49-F238E27FC236}">
                <a16:creationId xmlns:a16="http://schemas.microsoft.com/office/drawing/2014/main" id="{5B669888-4D0C-60A4-8362-3A63DC5784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2192000" y="2108164"/>
            <a:ext cx="10916874" cy="9524972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Software &lt;2 slides max&gt;">
            <a:extLst>
              <a:ext uri="{FF2B5EF4-FFF2-40B4-BE49-F238E27FC236}">
                <a16:creationId xmlns:a16="http://schemas.microsoft.com/office/drawing/2014/main" id="{A57F4966-C229-6A4C-B913-3F988553802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9779000" cy="1435100"/>
          </a:xfrm>
        </p:spPr>
        <p:txBody>
          <a:bodyPr>
            <a:normAutofit/>
          </a:bodyPr>
          <a:lstStyle/>
          <a:p>
            <a:r>
              <a:rPr dirty="0"/>
              <a:t>Software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7246B87-6B77-EF2D-ADCC-0C769FDF85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8264317"/>
              </p:ext>
            </p:extLst>
          </p:nvPr>
        </p:nvGraphicFramePr>
        <p:xfrm>
          <a:off x="279918" y="3172750"/>
          <a:ext cx="11737911" cy="2838514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2936724">
                  <a:extLst>
                    <a:ext uri="{9D8B030D-6E8A-4147-A177-3AD203B41FA5}">
                      <a16:colId xmlns:a16="http://schemas.microsoft.com/office/drawing/2014/main" val="3055266228"/>
                    </a:ext>
                  </a:extLst>
                </a:gridCol>
                <a:gridCol w="2251097">
                  <a:extLst>
                    <a:ext uri="{9D8B030D-6E8A-4147-A177-3AD203B41FA5}">
                      <a16:colId xmlns:a16="http://schemas.microsoft.com/office/drawing/2014/main" val="2756168348"/>
                    </a:ext>
                  </a:extLst>
                </a:gridCol>
                <a:gridCol w="1536453">
                  <a:extLst>
                    <a:ext uri="{9D8B030D-6E8A-4147-A177-3AD203B41FA5}">
                      <a16:colId xmlns:a16="http://schemas.microsoft.com/office/drawing/2014/main" val="2414716602"/>
                    </a:ext>
                  </a:extLst>
                </a:gridCol>
                <a:gridCol w="2270437">
                  <a:extLst>
                    <a:ext uri="{9D8B030D-6E8A-4147-A177-3AD203B41FA5}">
                      <a16:colId xmlns:a16="http://schemas.microsoft.com/office/drawing/2014/main" val="3051879544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3823867763"/>
                    </a:ext>
                  </a:extLst>
                </a:gridCol>
              </a:tblGrid>
              <a:tr h="931577">
                <a:tc>
                  <a:txBody>
                    <a:bodyPr/>
                    <a:lstStyle/>
                    <a:p>
                      <a:pPr marL="0" marR="0">
                        <a:buNone/>
                      </a:pPr>
                      <a:r>
                        <a:rPr lang="de-DE" sz="320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Measurement</a:t>
                      </a:r>
                      <a:endParaRPr lang="en-US" sz="320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Arial Unicode MS"/>
                        <a:cs typeface="Arial Unicode M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>
                        <a:buNone/>
                      </a:pPr>
                      <a:r>
                        <a:rPr lang="de-DE" sz="320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Units</a:t>
                      </a:r>
                      <a:endParaRPr lang="en-US" sz="320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Arial Unicode MS"/>
                        <a:cs typeface="Arial Unicode M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>
                        <a:buNone/>
                      </a:pPr>
                      <a:r>
                        <a:rPr lang="de-DE" sz="320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Data Type</a:t>
                      </a:r>
                      <a:endParaRPr lang="en-US" sz="320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Arial Unicode MS"/>
                        <a:cs typeface="Arial Unicode M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>
                        <a:buNone/>
                      </a:pPr>
                      <a:r>
                        <a:rPr lang="de-DE" sz="320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Valid Range</a:t>
                      </a:r>
                      <a:endParaRPr lang="en-US" sz="320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Arial Unicode MS"/>
                        <a:cs typeface="Arial Unicode M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>
                        <a:buNone/>
                      </a:pPr>
                      <a:r>
                        <a:rPr lang="de-DE" sz="320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Update Rate</a:t>
                      </a:r>
                      <a:endParaRPr lang="en-US" sz="320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Arial Unicode MS"/>
                        <a:cs typeface="Arial Unicode MS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282032372"/>
                  </a:ext>
                </a:extLst>
              </a:tr>
              <a:tr h="931577">
                <a:tc>
                  <a:txBody>
                    <a:bodyPr/>
                    <a:lstStyle/>
                    <a:p>
                      <a:pPr marL="0" marR="0">
                        <a:buNone/>
                      </a:pPr>
                      <a:r>
                        <a:rPr lang="de-DE" sz="320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Light Level</a:t>
                      </a:r>
                      <a:endParaRPr lang="en-US" sz="320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Arial Unicode MS"/>
                        <a:cs typeface="Arial Unicode M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>
                        <a:buNone/>
                      </a:pPr>
                      <a:r>
                        <a:rPr lang="de-DE" sz="320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Percentage</a:t>
                      </a:r>
                      <a:endParaRPr lang="en-US" sz="320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Arial Unicode MS"/>
                        <a:cs typeface="Arial Unicode M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>
                        <a:buNone/>
                      </a:pPr>
                      <a:r>
                        <a:rPr lang="de-DE" sz="320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Uint8_t</a:t>
                      </a:r>
                      <a:endParaRPr lang="en-US" sz="320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Arial Unicode MS"/>
                        <a:cs typeface="Arial Unicode M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ctr">
                        <a:buNone/>
                      </a:pPr>
                      <a:r>
                        <a:rPr lang="de-DE" sz="320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0 </a:t>
                      </a:r>
                      <a:r>
                        <a:rPr lang="de-DE" sz="320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to</a:t>
                      </a:r>
                      <a:r>
                        <a:rPr lang="de-DE" sz="320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 100</a:t>
                      </a:r>
                      <a:endParaRPr lang="en-US" sz="320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Arial Unicode MS"/>
                        <a:cs typeface="Arial Unicode M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>
                        <a:buNone/>
                      </a:pPr>
                      <a:r>
                        <a:rPr lang="de-DE" sz="320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0.33 Hz</a:t>
                      </a:r>
                      <a:endParaRPr lang="en-US" sz="320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Arial Unicode MS"/>
                        <a:cs typeface="Arial Unicode MS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315805413"/>
                  </a:ext>
                </a:extLst>
              </a:tr>
              <a:tr h="931577">
                <a:tc>
                  <a:txBody>
                    <a:bodyPr/>
                    <a:lstStyle/>
                    <a:p>
                      <a:pPr marL="0" marR="0">
                        <a:buNone/>
                      </a:pPr>
                      <a:r>
                        <a:rPr lang="de-DE" sz="320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Button State</a:t>
                      </a:r>
                      <a:endParaRPr lang="en-US" sz="320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Arial Unicode MS"/>
                        <a:cs typeface="Arial Unicode M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>
                        <a:buNone/>
                      </a:pPr>
                      <a:r>
                        <a:rPr lang="de-DE" sz="320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None</a:t>
                      </a:r>
                      <a:endParaRPr lang="en-US" sz="320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Arial Unicode MS"/>
                        <a:cs typeface="Arial Unicode M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>
                        <a:buNone/>
                      </a:pPr>
                      <a:r>
                        <a:rPr lang="de-DE" sz="320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Uint8_t</a:t>
                      </a:r>
                      <a:endParaRPr lang="en-US" sz="320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Arial Unicode MS"/>
                        <a:cs typeface="Arial Unicode M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ctr">
                        <a:buNone/>
                      </a:pPr>
                      <a:r>
                        <a:rPr lang="de-DE" sz="320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0 </a:t>
                      </a:r>
                      <a:r>
                        <a:rPr lang="de-DE" sz="320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or</a:t>
                      </a:r>
                      <a:r>
                        <a:rPr lang="de-DE" sz="320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 1</a:t>
                      </a:r>
                      <a:endParaRPr lang="en-US" sz="320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panose="020F0502020204030204" pitchFamily="34" charset="0"/>
                        <a:ea typeface="Arial Unicode MS"/>
                        <a:cs typeface="Arial Unicode M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indent="0" algn="ctr" defTabSz="58420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3200" b="0" i="0" u="none" strike="noStrike" cap="none" spc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+mn-lt"/>
                          <a:ea typeface="+mn-ea"/>
                          <a:cs typeface="+mn-cs"/>
                          <a:sym typeface="Helvetica Neue"/>
                        </a:rPr>
                        <a:t>On user action</a:t>
                      </a: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11313982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219248D-E7FB-D60B-95D1-E68AF3946757}"/>
              </a:ext>
            </a:extLst>
          </p:cNvPr>
          <p:cNvSpPr txBox="1"/>
          <p:nvPr/>
        </p:nvSpPr>
        <p:spPr>
          <a:xfrm>
            <a:off x="15135837" y="11812646"/>
            <a:ext cx="5029200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3200" dirty="0">
                <a:solidFill>
                  <a:srgbClr val="000000"/>
                </a:solidFill>
              </a:rPr>
              <a:t>Data Flow</a:t>
            </a:r>
            <a:endParaRPr kumimoji="0" lang="en-US" sz="320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10" name="&lt;show your hardware block diagram&gt;…">
            <a:extLst>
              <a:ext uri="{FF2B5EF4-FFF2-40B4-BE49-F238E27FC236}">
                <a16:creationId xmlns:a16="http://schemas.microsoft.com/office/drawing/2014/main" id="{7CE9320F-1461-6951-6D08-7CC8267C344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79918" y="6480396"/>
            <a:ext cx="11737911" cy="5152740"/>
          </a:xfrm>
          <a:prstGeom prst="rect">
            <a:avLst/>
          </a:prstGeom>
        </p:spPr>
        <p:txBody>
          <a:bodyPr>
            <a:normAutofit fontScale="85000" lnSpcReduction="20000"/>
          </a:bodyPr>
          <a:lstStyle/>
          <a:p>
            <a:pPr>
              <a:spcAft>
                <a:spcPts val="600"/>
              </a:spcAft>
            </a:pPr>
            <a:r>
              <a:rPr lang="en-US" sz="5600" dirty="0"/>
              <a:t>ADC Configuration</a:t>
            </a:r>
          </a:p>
          <a:p>
            <a:pPr lvl="1">
              <a:spcBef>
                <a:spcPts val="1200"/>
              </a:spcBef>
            </a:pPr>
            <a:r>
              <a:rPr lang="en-US" sz="3800" dirty="0"/>
              <a:t>Mode: Single-shot (one conversion per trigger)</a:t>
            </a:r>
          </a:p>
          <a:p>
            <a:pPr lvl="1">
              <a:spcBef>
                <a:spcPts val="1200"/>
              </a:spcBef>
            </a:pPr>
            <a:r>
              <a:rPr lang="en-US" sz="3800" dirty="0"/>
              <a:t>Resolution: 12-bit (0–4095 steps)</a:t>
            </a:r>
          </a:p>
          <a:p>
            <a:pPr lvl="1">
              <a:spcBef>
                <a:spcPts val="1200"/>
              </a:spcBef>
            </a:pPr>
            <a:r>
              <a:rPr lang="en-US" sz="3800" dirty="0"/>
              <a:t>Reference: Internal 2.5V (adcRef2V5)</a:t>
            </a:r>
          </a:p>
          <a:p>
            <a:pPr lvl="1">
              <a:spcBef>
                <a:spcPts val="1200"/>
              </a:spcBef>
            </a:pPr>
            <a:r>
              <a:rPr lang="en-US" sz="3800" dirty="0"/>
              <a:t>Input Channel: adcPosSelAPORT2XCH9 (connected to TEMT6000)</a:t>
            </a:r>
          </a:p>
          <a:p>
            <a:pPr lvl="1">
              <a:spcBef>
                <a:spcPts val="1200"/>
              </a:spcBef>
            </a:pPr>
            <a:r>
              <a:rPr lang="en-US" sz="3800" dirty="0"/>
              <a:t>ADC Clock: 13 MHz</a:t>
            </a:r>
          </a:p>
          <a:p>
            <a:pPr lvl="1">
              <a:spcBef>
                <a:spcPts val="1200"/>
              </a:spcBef>
            </a:pPr>
            <a:r>
              <a:rPr lang="en-US" sz="3800" dirty="0"/>
              <a:t>Trigger: Software-controlled every 3 seconds</a:t>
            </a:r>
          </a:p>
          <a:p>
            <a:pPr lvl="1">
              <a:spcBef>
                <a:spcPts val="1200"/>
              </a:spcBef>
            </a:pPr>
            <a:r>
              <a:rPr lang="en-US" sz="3800" dirty="0"/>
              <a:t>Output: ADC result → millivolts:(sample × 2500) / 4096</a:t>
            </a:r>
          </a:p>
          <a:p>
            <a:pPr lvl="2">
              <a:spcBef>
                <a:spcPts val="1200"/>
              </a:spcBef>
            </a:pPr>
            <a:r>
              <a:rPr lang="fr-FR" sz="3800" dirty="0"/>
              <a:t>percentage = (uint8_t)((millivolts / 2500.0) × 100.0)</a:t>
            </a:r>
            <a:endParaRPr lang="en-US" sz="3800" dirty="0"/>
          </a:p>
          <a:p>
            <a:pPr lvl="2">
              <a:spcBef>
                <a:spcPts val="1200"/>
              </a:spcBef>
            </a:pPr>
            <a:endParaRPr sz="3800" dirty="0"/>
          </a:p>
        </p:txBody>
      </p:sp>
    </p:spTree>
    <p:extLst>
      <p:ext uri="{BB962C8B-B14F-4D97-AF65-F5344CB8AC3E}">
        <p14:creationId xmlns:p14="http://schemas.microsoft.com/office/powerpoint/2010/main" val="2366648216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Challenges and Blockag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Challenge</a:t>
            </a:r>
            <a:r>
              <a:rPr lang="en-US" dirty="0"/>
              <a:t>s</a:t>
            </a:r>
            <a:endParaRPr dirty="0"/>
          </a:p>
        </p:txBody>
      </p:sp>
      <p:sp>
        <p:nvSpPr>
          <p:cNvPr id="168" name="&lt;discuss any requirements that you were not able to complete and the reasons: ran out of time, technical bugs etc. 1 slide&gt;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Mapping the raw analog voltage from the TEMT6000 to a consistent 0–100% light level required calibration and testing under different lighting conditions to ensure meaningful readings.</a:t>
            </a:r>
            <a:endParaRPr dirty="0"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Demonstrate Your Projec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Demonstrat</a:t>
            </a:r>
            <a:r>
              <a:rPr lang="en-US" dirty="0"/>
              <a:t>ion</a:t>
            </a:r>
            <a:endParaRPr dirty="0"/>
          </a:p>
        </p:txBody>
      </p:sp>
      <p:pic>
        <p:nvPicPr>
          <p:cNvPr id="2" name="demo_video">
            <a:hlinkClick r:id="" action="ppaction://media"/>
            <a:extLst>
              <a:ext uri="{FF2B5EF4-FFF2-40B4-BE49-F238E27FC236}">
                <a16:creationId xmlns:a16="http://schemas.microsoft.com/office/drawing/2014/main" id="{913F3A21-52E2-E416-DDC8-6D7B79B1E73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29000" y="3139677"/>
            <a:ext cx="16668750" cy="9376173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47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341</TotalTime>
  <Words>417</Words>
  <Application>Microsoft Office PowerPoint</Application>
  <PresentationFormat>Custom</PresentationFormat>
  <Paragraphs>80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Helvetica Neue</vt:lpstr>
      <vt:lpstr>Helvetica Neue Medium</vt:lpstr>
      <vt:lpstr>21_BasicWhite</vt:lpstr>
      <vt:lpstr>ECEN 5823 Spring 2024</vt:lpstr>
      <vt:lpstr>Overview</vt:lpstr>
      <vt:lpstr>Requirements</vt:lpstr>
      <vt:lpstr>Hardware Block Diagram</vt:lpstr>
      <vt:lpstr>Hardware Block Diagram</vt:lpstr>
      <vt:lpstr>Software</vt:lpstr>
      <vt:lpstr>Software</vt:lpstr>
      <vt:lpstr>Challenges</vt:lpstr>
      <vt:lpstr>Demonstration</vt:lpstr>
      <vt:lpstr>Energy Profiler Screenshot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Krishna Suhagiya</cp:lastModifiedBy>
  <cp:revision>5</cp:revision>
  <dcterms:modified xsi:type="dcterms:W3CDTF">2025-05-01T16:56:35Z</dcterms:modified>
</cp:coreProperties>
</file>